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81" r:id="rId4"/>
    <p:sldId id="261" r:id="rId5"/>
    <p:sldId id="265" r:id="rId6"/>
    <p:sldId id="260" r:id="rId7"/>
    <p:sldId id="259" r:id="rId8"/>
    <p:sldId id="268" r:id="rId9"/>
    <p:sldId id="263" r:id="rId10"/>
    <p:sldId id="270" r:id="rId11"/>
    <p:sldId id="309" r:id="rId12"/>
    <p:sldId id="310" r:id="rId13"/>
    <p:sldId id="311" r:id="rId14"/>
    <p:sldId id="314" r:id="rId15"/>
    <p:sldId id="271" r:id="rId16"/>
    <p:sldId id="274" r:id="rId17"/>
    <p:sldId id="273" r:id="rId18"/>
    <p:sldId id="275" r:id="rId19"/>
    <p:sldId id="277" r:id="rId20"/>
    <p:sldId id="278" r:id="rId21"/>
    <p:sldId id="296" r:id="rId22"/>
    <p:sldId id="279" r:id="rId23"/>
    <p:sldId id="276" r:id="rId24"/>
    <p:sldId id="280" r:id="rId25"/>
    <p:sldId id="308" r:id="rId26"/>
    <p:sldId id="286" r:id="rId27"/>
    <p:sldId id="300" r:id="rId28"/>
    <p:sldId id="287" r:id="rId29"/>
    <p:sldId id="288" r:id="rId30"/>
    <p:sldId id="297" r:id="rId31"/>
    <p:sldId id="284" r:id="rId32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38B"/>
    <a:srgbClr val="20EC8B"/>
    <a:srgbClr val="15F781"/>
    <a:srgbClr val="22EA8B"/>
    <a:srgbClr val="25E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8" autoAdjust="0"/>
  </p:normalViewPr>
  <p:slideViewPr>
    <p:cSldViewPr>
      <p:cViewPr>
        <p:scale>
          <a:sx n="100" d="100"/>
          <a:sy n="100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59392-8616-4FCE-8B01-A4D33E29EA2F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5C377-F8C9-42C2-A0FA-4ED1FD351C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82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553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35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39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47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464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154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57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777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726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017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16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292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20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208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810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095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711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343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479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136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99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61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380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374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67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Überlegungen:</a:t>
            </a:r>
          </a:p>
          <a:p>
            <a:r>
              <a:rPr lang="de-DE" dirty="0" smtClean="0"/>
              <a:t>Nachwuchsgewinnung,</a:t>
            </a:r>
            <a:r>
              <a:rPr lang="de-DE" baseline="0" dirty="0" smtClean="0"/>
              <a:t> Schulabgänger, Informationsweitergabe</a:t>
            </a:r>
          </a:p>
          <a:p>
            <a:r>
              <a:rPr lang="de-DE" baseline="0" dirty="0" smtClean="0"/>
              <a:t>Beteiligungen: Ministerium, Spitzenverbände, kostenträger, LAG, Pflegerat, </a:t>
            </a:r>
            <a:r>
              <a:rPr lang="de-DE" baseline="0" dirty="0" err="1" smtClean="0"/>
              <a:t>landesschülervertretung</a:t>
            </a:r>
            <a:r>
              <a:rPr lang="de-DE" baseline="0" dirty="0" smtClean="0"/>
              <a:t>, Junge Pflege im </a:t>
            </a:r>
            <a:r>
              <a:rPr lang="de-DE" baseline="0" dirty="0" err="1" smtClean="0"/>
              <a:t>DBfK</a:t>
            </a:r>
            <a:r>
              <a:rPr lang="de-DE" baseline="0" dirty="0" smtClean="0"/>
              <a:t>, lehrerverbände, Landeselternkonferenzen, Bundesagentur für Arbeit</a:t>
            </a:r>
          </a:p>
          <a:p>
            <a:r>
              <a:rPr lang="de-DE" baseline="0" dirty="0" smtClean="0"/>
              <a:t>2013 – 4 Sitzungen, Angebote eingeholt, Webseitenanalyse, Lastenheft, </a:t>
            </a:r>
            <a:r>
              <a:rPr lang="de-DE" baseline="0" dirty="0" err="1" smtClean="0"/>
              <a:t>Pfllichtenheft</a:t>
            </a:r>
            <a:endParaRPr lang="de-DE" baseline="0" dirty="0" smtClean="0"/>
          </a:p>
          <a:p>
            <a:r>
              <a:rPr lang="de-DE" baseline="0" dirty="0" smtClean="0"/>
              <a:t>2014 – 4 Sitzungen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76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70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97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61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55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C377-F8C9-42C2-A0FA-4ED1FD351C0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99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65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71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32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4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36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0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98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61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3D8D-819C-488D-BC42-DDC77B65C24B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51101-2FB2-4877-A694-161E1CD57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87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Relationship Id="rId22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92" y="2076583"/>
            <a:ext cx="618091" cy="3651523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6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5771223"/>
            <a:ext cx="8352928" cy="9502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70" y="5906846"/>
            <a:ext cx="1976249" cy="3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935627"/>
            <a:ext cx="962965" cy="28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30" y="5971627"/>
            <a:ext cx="896354" cy="2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771223"/>
            <a:ext cx="633910" cy="5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70" y="6376180"/>
            <a:ext cx="446513" cy="324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82321"/>
            <a:ext cx="758435" cy="324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380645"/>
            <a:ext cx="1072370" cy="324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97" y="6380645"/>
            <a:ext cx="322849" cy="324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36" y="6380645"/>
            <a:ext cx="631335" cy="36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41" y="6304180"/>
            <a:ext cx="1377393" cy="39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809"/>
            <a:ext cx="467544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0" y="5771223"/>
            <a:ext cx="2588701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KGNW_Kinderkrankenpflege_MASTER.mp4" TargetMode="External"/><Relationship Id="rId7" Type="http://schemas.openxmlformats.org/officeDocument/2006/relationships/hyperlink" Target="KGNW_Krankenpflege_MASTER.mp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hyperlink" Target="KGNW_Altenpflege_MASTERd_ohne_Ambulante_Pflege.mp4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hyperlink" Target="KGNW_Zukunft_MASTER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eo.pflegeberufe-nrw.de/registrierun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Internetportal </a:t>
            </a:r>
            <a:br>
              <a:rPr lang="de-DE" dirty="0" smtClean="0">
                <a:latin typeface="Roboto Slab" pitchFamily="2" charset="0"/>
                <a:ea typeface="Roboto Slab" pitchFamily="2" charset="0"/>
              </a:rPr>
            </a:br>
            <a:r>
              <a:rPr lang="de-DE" dirty="0" smtClean="0">
                <a:latin typeface="Roboto Slab" pitchFamily="2" charset="0"/>
                <a:ea typeface="Roboto Slab" pitchFamily="2" charset="0"/>
              </a:rPr>
              <a:t>NRW für Pflegeberufe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6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064951"/>
            <a:ext cx="5111750" cy="42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064951"/>
            <a:ext cx="5111750" cy="42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725">
            <a:off x="3569570" y="3028895"/>
            <a:ext cx="4976265" cy="80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064951"/>
            <a:ext cx="5111750" cy="42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725">
            <a:off x="3569570" y="3028895"/>
            <a:ext cx="4976265" cy="80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621">
            <a:off x="3564054" y="2078484"/>
            <a:ext cx="4588379" cy="6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3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endParaRPr lang="de-D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064951"/>
            <a:ext cx="5111750" cy="42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725">
            <a:off x="3569570" y="3028895"/>
            <a:ext cx="4976265" cy="80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621">
            <a:off x="3564054" y="2078484"/>
            <a:ext cx="4588379" cy="6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977">
            <a:off x="4474168" y="3215676"/>
            <a:ext cx="3167068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endParaRPr lang="de-D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064951"/>
            <a:ext cx="5111750" cy="42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725">
            <a:off x="3569570" y="3028895"/>
            <a:ext cx="4976265" cy="80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621">
            <a:off x="3564054" y="2078484"/>
            <a:ext cx="4588379" cy="6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977">
            <a:off x="4474168" y="3215676"/>
            <a:ext cx="3167068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91">
            <a:off x="3903154" y="4365104"/>
            <a:ext cx="4309095" cy="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6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Berufsbilder in der Pflege: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66531"/>
            <a:ext cx="4997844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2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Berufsbilder in der Pflege: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6"/>
          <a:stretch/>
        </p:blipFill>
        <p:spPr bwMode="auto">
          <a:xfrm>
            <a:off x="3575050" y="1512659"/>
            <a:ext cx="5111750" cy="33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Berufsbilder in der Pflege: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Kinderkrankenpflege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331246"/>
            <a:ext cx="5111750" cy="37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Berufsbilder in der Pflege: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Kinderkrankenpflege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Assistenzberufe in der Pflege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Altenpflegehilfe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Krankenpflegeassistenz </a:t>
            </a:r>
          </a:p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/>
          <a:stretch/>
        </p:blipFill>
        <p:spPr>
          <a:xfrm>
            <a:off x="3779912" y="1196752"/>
            <a:ext cx="4824536" cy="4772321"/>
          </a:xfrm>
        </p:spPr>
      </p:pic>
    </p:spTree>
    <p:extLst>
      <p:ext uri="{BB962C8B-B14F-4D97-AF65-F5344CB8AC3E}">
        <p14:creationId xmlns:p14="http://schemas.microsoft.com/office/powerpoint/2010/main" val="38225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Berufsbilder in der Pflege: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Kinderkrankenpflege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Assistenzberufe in der Pflege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Altenpflegehilfe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Krankenpflegeassistenz </a:t>
            </a:r>
          </a:p>
          <a:p>
            <a:pPr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Karrieremöglichkeiten </a:t>
            </a:r>
          </a:p>
          <a:p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620390"/>
            <a:ext cx="5111750" cy="31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2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Roboto Slab" pitchFamily="2" charset="0"/>
                <a:ea typeface="Roboto Slab" pitchFamily="2" charset="0"/>
              </a:rPr>
              <a:t>Agenda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Roboto Slab" pitchFamily="2" charset="0"/>
                <a:ea typeface="Roboto Slab" pitchFamily="2" charset="0"/>
              </a:rPr>
              <a:t>Projektidee und Zusammenarbeit</a:t>
            </a:r>
          </a:p>
          <a:p>
            <a:r>
              <a:rPr lang="de-DE" sz="2800" dirty="0" smtClean="0">
                <a:latin typeface="Roboto Slab" pitchFamily="2" charset="0"/>
                <a:ea typeface="Roboto Slab" pitchFamily="2" charset="0"/>
              </a:rPr>
              <a:t>Die Webseite</a:t>
            </a:r>
          </a:p>
          <a:p>
            <a:r>
              <a:rPr lang="de-DE" sz="2800" dirty="0" smtClean="0">
                <a:latin typeface="Roboto Slab" pitchFamily="2" charset="0"/>
                <a:ea typeface="Roboto Slab" pitchFamily="2" charset="0"/>
              </a:rPr>
              <a:t>Aussichten</a:t>
            </a:r>
          </a:p>
          <a:p>
            <a:r>
              <a:rPr lang="de-DE" sz="2800" dirty="0" smtClean="0">
                <a:latin typeface="Roboto Slab" pitchFamily="2" charset="0"/>
                <a:ea typeface="Roboto Slab" pitchFamily="2" charset="0"/>
              </a:rPr>
              <a:t>Mitwirkung </a:t>
            </a:r>
            <a:endParaRPr lang="de-DE" sz="2800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Berufsbilder in der Pflege: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Kinderkrankenpflege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Assistenzberufe in der Pflege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Altenpflegehilfe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Krankenpflegeassistenz </a:t>
            </a:r>
          </a:p>
          <a:p>
            <a:pPr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Karrieremöglichkeiten </a:t>
            </a:r>
          </a:p>
          <a:p>
            <a:pPr lvl="1"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Ausbildungsplatzbörse</a:t>
            </a:r>
          </a:p>
          <a:p>
            <a:pPr indent="-195262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/>
          <a:stretch/>
        </p:blipFill>
        <p:spPr bwMode="auto">
          <a:xfrm>
            <a:off x="3698695" y="1045029"/>
            <a:ext cx="4864459" cy="50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Berufsbilder in der Pflege: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Kinderkrankenpflege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Assistenzberufe in der Pflege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Altenpflegehilfe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Krankenpflegeassistenz </a:t>
            </a:r>
          </a:p>
          <a:p>
            <a:pPr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Karrieremöglichkeiten </a:t>
            </a:r>
          </a:p>
          <a:p>
            <a:pPr lvl="1"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Ausbildungsplatzbörse</a:t>
            </a:r>
          </a:p>
          <a:p>
            <a:pPr lvl="1"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Studium</a:t>
            </a:r>
          </a:p>
          <a:p>
            <a:pPr marL="261938" lvl="1"/>
            <a:endParaRPr lang="de-DE" dirty="0"/>
          </a:p>
          <a:p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45940"/>
            <a:ext cx="5111750" cy="350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Berufsbilder in der Pflege: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Kinderkrankenpflege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Assistenzberufe in der Pflege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Altenpflegehilfe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Krankenpflegeassistenz </a:t>
            </a:r>
          </a:p>
          <a:p>
            <a:pPr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Karrieremöglichkeiten </a:t>
            </a:r>
          </a:p>
          <a:p>
            <a:pPr lvl="1"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Ausbildungsplatzbörse</a:t>
            </a:r>
          </a:p>
          <a:p>
            <a:pPr lvl="1"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Studium</a:t>
            </a:r>
          </a:p>
          <a:p>
            <a:pPr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Ausbildung vor 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Ort</a:t>
            </a:r>
            <a:endParaRPr lang="de-DE" dirty="0" smtClean="0"/>
          </a:p>
          <a:p>
            <a:endParaRPr lang="de-DE" dirty="0" smtClean="0"/>
          </a:p>
          <a:p>
            <a:pPr indent="-195262">
              <a:buFontTx/>
              <a:buChar char="-"/>
            </a:pPr>
            <a:endParaRPr lang="de-DE" dirty="0"/>
          </a:p>
          <a:p>
            <a:pPr indent="-195262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20736"/>
            <a:ext cx="5111750" cy="555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Inhalte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Allgemeine Informationen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Berufsbilder in der Pflege: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Kinderkrankenpflege</a:t>
            </a:r>
          </a:p>
          <a:p>
            <a:pPr marL="446088" lvl="1" indent="-179388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Assistenzberufe in der Pflege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Altenpflegehilfe</a:t>
            </a:r>
          </a:p>
          <a:p>
            <a:pPr marL="541338" lvl="2" indent="-92075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Gesundheits- und Krankenpflegeassistenz </a:t>
            </a:r>
          </a:p>
          <a:p>
            <a:pPr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Karrieremöglichkeiten </a:t>
            </a:r>
          </a:p>
          <a:p>
            <a:pPr lvl="1"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Ausbildungsplatzbörse</a:t>
            </a:r>
          </a:p>
          <a:p>
            <a:pPr lvl="1"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Studium</a:t>
            </a:r>
          </a:p>
          <a:p>
            <a:pPr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Ausbildung vor Ort</a:t>
            </a:r>
          </a:p>
          <a:p>
            <a:pPr indent="-195262">
              <a:buFontTx/>
              <a:buChar char="-"/>
            </a:pPr>
            <a:r>
              <a:rPr lang="de-DE" dirty="0">
                <a:latin typeface="Roboto Slab" pitchFamily="2" charset="0"/>
                <a:ea typeface="Roboto Slab" pitchFamily="2" charset="0"/>
              </a:rPr>
              <a:t>Videoproduktionen</a:t>
            </a:r>
          </a:p>
        </p:txBody>
      </p:sp>
      <p:pic>
        <p:nvPicPr>
          <p:cNvPr id="5" name="Inhaltsplatzhalter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58" y="968287"/>
            <a:ext cx="2052228" cy="1368151"/>
          </a:xfrm>
          <a:prstGeom prst="rect">
            <a:avLst/>
          </a:prstGeom>
        </p:spPr>
      </p:pic>
      <p:pic>
        <p:nvPicPr>
          <p:cNvPr id="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370044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hlinkClick r:id="rId7" action="ppaction://hlinkfile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9"/>
          <a:stretch/>
        </p:blipFill>
        <p:spPr>
          <a:xfrm>
            <a:off x="3686574" y="2708920"/>
            <a:ext cx="2061512" cy="1908000"/>
          </a:xfrm>
          <a:prstGeom prst="rect">
            <a:avLst/>
          </a:prstGeom>
        </p:spPr>
      </p:pic>
      <p:pic>
        <p:nvPicPr>
          <p:cNvPr id="8" name="Inhaltsplatzhalter 3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16471"/>
            <a:ext cx="2407780" cy="16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Aussichten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Internetportal NRW für Pflegeberufe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Slab" pitchFamily="2" charset="0"/>
                <a:ea typeface="Roboto Slab" pitchFamily="2" charset="0"/>
              </a:rPr>
              <a:t>Aussichten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 smtClean="0">
              <a:latin typeface="Roboto Slab" pitchFamily="2" charset="0"/>
              <a:ea typeface="Roboto Slab" pitchFamily="2" charset="0"/>
            </a:endParaRPr>
          </a:p>
          <a:p>
            <a:endParaRPr lang="de-DE" dirty="0">
              <a:latin typeface="Roboto Slab" pitchFamily="2" charset="0"/>
              <a:ea typeface="Roboto Slab" pitchFamily="2" charset="0"/>
            </a:endParaRPr>
          </a:p>
          <a:p>
            <a:endParaRPr lang="de-DE" dirty="0" smtClean="0">
              <a:latin typeface="Roboto Slab" pitchFamily="2" charset="0"/>
              <a:ea typeface="Roboto Slab" pitchFamily="2" charset="0"/>
            </a:endParaRPr>
          </a:p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Videoproduktion </a:t>
            </a:r>
            <a:r>
              <a:rPr lang="de-DE" dirty="0">
                <a:latin typeface="Roboto Slab" pitchFamily="2" charset="0"/>
                <a:ea typeface="Roboto Slab" pitchFamily="2" charset="0"/>
              </a:rPr>
              <a:t>(ambulante / häusliche Pflege)</a:t>
            </a:r>
          </a:p>
          <a:p>
            <a:r>
              <a:rPr lang="de-DE" dirty="0">
                <a:latin typeface="Roboto Slab" pitchFamily="2" charset="0"/>
                <a:ea typeface="Roboto Slab" pitchFamily="2" charset="0"/>
              </a:rPr>
              <a:t>Weiterentwicklung der Datenbank</a:t>
            </a:r>
          </a:p>
          <a:p>
            <a:pPr lvl="1"/>
            <a:r>
              <a:rPr lang="de-DE" dirty="0" smtClean="0">
                <a:latin typeface="Roboto Slab" pitchFamily="2" charset="0"/>
                <a:ea typeface="Roboto Slab" pitchFamily="2" charset="0"/>
              </a:rPr>
              <a:t>Benutzerverwaltung</a:t>
            </a:r>
            <a:endParaRPr lang="de-DE" dirty="0">
              <a:latin typeface="Roboto Slab" pitchFamily="2" charset="0"/>
              <a:ea typeface="Roboto Slab" pitchFamily="2" charset="0"/>
            </a:endParaRPr>
          </a:p>
          <a:p>
            <a:r>
              <a:rPr lang="de-DE" dirty="0">
                <a:latin typeface="Roboto Slab" pitchFamily="2" charset="0"/>
                <a:ea typeface="Roboto Slab" pitchFamily="2" charset="0"/>
              </a:rPr>
              <a:t>Marketing und Öffentlichkeitsarbeit</a:t>
            </a:r>
          </a:p>
          <a:p>
            <a:r>
              <a:rPr lang="de-DE" dirty="0">
                <a:latin typeface="Roboto Slab" pitchFamily="2" charset="0"/>
                <a:ea typeface="Roboto Slab" pitchFamily="2" charset="0"/>
              </a:rPr>
              <a:t>Redaktionelle Weiterbearbeitung</a:t>
            </a:r>
          </a:p>
          <a:p>
            <a:pPr lvl="1"/>
            <a:r>
              <a:rPr lang="de-DE" dirty="0">
                <a:latin typeface="Roboto Slab" pitchFamily="2" charset="0"/>
                <a:ea typeface="Roboto Slab" pitchFamily="2" charset="0"/>
              </a:rPr>
              <a:t>Gründung einer Arbeitsgruppe zur inhaltlichen Weiterentwicklung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8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Mitwirkung 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Internetportal NRW für Pflegeberufe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Mitwirkung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smtClean="0">
                <a:latin typeface="Roboto Slab" pitchFamily="2" charset="0"/>
                <a:ea typeface="Roboto Slab" pitchFamily="2" charset="0"/>
              </a:rPr>
              <a:t>632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 Einrichtungen und Dienste der Altenpflege, Krankenhäuser und Schulen des Gesundheitswesen sind bereits auf der Webseite registriert </a:t>
            </a:r>
          </a:p>
          <a:p>
            <a:r>
              <a:rPr lang="de-DE" sz="1000" dirty="0" smtClean="0">
                <a:latin typeface="Roboto Slab" pitchFamily="2" charset="0"/>
                <a:ea typeface="Roboto Slab" pitchFamily="2" charset="0"/>
              </a:rPr>
              <a:t>Stand: 28.05.2015</a:t>
            </a:r>
            <a:endParaRPr lang="de-DE" sz="1100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39532" r="12821"/>
          <a:stretch/>
        </p:blipFill>
        <p:spPr bwMode="auto">
          <a:xfrm>
            <a:off x="4067944" y="1772816"/>
            <a:ext cx="428824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21749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3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Mitwirkung 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45" y="273050"/>
            <a:ext cx="456176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Mitwirkung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31" y="273050"/>
            <a:ext cx="416758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6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Projektidee und </a:t>
            </a:r>
            <a:r>
              <a:rPr lang="de-DE" dirty="0" err="1" smtClean="0">
                <a:latin typeface="Roboto Slab" pitchFamily="2" charset="0"/>
                <a:ea typeface="Roboto Slab" pitchFamily="2" charset="0"/>
              </a:rPr>
              <a:t>ZUsammenarbeit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Internetportal NRW für </a:t>
            </a:r>
            <a:r>
              <a:rPr lang="de-DE" dirty="0" err="1" smtClean="0">
                <a:latin typeface="Roboto Slab" pitchFamily="2" charset="0"/>
                <a:ea typeface="Roboto Slab" pitchFamily="2" charset="0"/>
              </a:rPr>
              <a:t>Pfegeberufe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	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Mitwirkung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Aktive Registrierung unter:</a:t>
            </a:r>
          </a:p>
          <a:p>
            <a:r>
              <a:rPr lang="de-DE" u="sng" dirty="0" smtClean="0">
                <a:latin typeface="Roboto Slab" pitchFamily="2" charset="0"/>
                <a:ea typeface="Roboto Slab" pitchFamily="2" charset="0"/>
                <a:hlinkClick r:id="rId3"/>
              </a:rPr>
              <a:t>https</a:t>
            </a:r>
            <a:r>
              <a:rPr lang="de-DE" u="sng" dirty="0">
                <a:latin typeface="Roboto Slab" pitchFamily="2" charset="0"/>
                <a:ea typeface="Roboto Slab" pitchFamily="2" charset="0"/>
                <a:hlinkClick r:id="rId3"/>
              </a:rPr>
              <a:t>://geo.pflegeberufe-nrw.de/registrierung/</a:t>
            </a:r>
            <a:r>
              <a:rPr lang="de-DE" dirty="0">
                <a:latin typeface="Roboto Slab" pitchFamily="2" charset="0"/>
                <a:ea typeface="Roboto Slab" pitchFamily="2" charset="0"/>
              </a:rPr>
              <a:t> </a:t>
            </a:r>
          </a:p>
          <a:p>
            <a:endParaRPr lang="de-D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9"/>
          <a:stretch/>
        </p:blipFill>
        <p:spPr bwMode="auto">
          <a:xfrm>
            <a:off x="3575050" y="1802135"/>
            <a:ext cx="5111750" cy="279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9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Vielen Dank!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9"/>
          <a:stretch/>
        </p:blipFill>
        <p:spPr bwMode="auto">
          <a:xfrm>
            <a:off x="2339752" y="1556792"/>
            <a:ext cx="4604228" cy="25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Vielen Dank!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9"/>
          <a:stretch/>
        </p:blipFill>
        <p:spPr bwMode="auto">
          <a:xfrm>
            <a:off x="1151968" y="1645385"/>
            <a:ext cx="6709715" cy="3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4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Roboto Slab" pitchFamily="2" charset="0"/>
                <a:ea typeface="Roboto Slab" pitchFamily="2" charset="0"/>
              </a:rPr>
              <a:t>Projektidee und Zusammenarbeit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latin typeface="Roboto Slab" pitchFamily="2" charset="0"/>
                <a:ea typeface="Roboto Slab" pitchFamily="2" charset="0"/>
              </a:rPr>
              <a:t>Zeitschiene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28879"/>
              </p:ext>
            </p:extLst>
          </p:nvPr>
        </p:nvGraphicFramePr>
        <p:xfrm>
          <a:off x="467544" y="2060848"/>
          <a:ext cx="7848872" cy="3212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820"/>
                <a:gridCol w="6468052"/>
              </a:tblGrid>
              <a:tr h="576064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10/2010</a:t>
                      </a:r>
                      <a:endParaRPr lang="de-DE" sz="16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erste Überlegungen der KGNW Arbeitsgruppe „Berufsbild Pflege“ über eine „gemeinsame regionale“ Internetplattform mit großer Beteiligung </a:t>
                      </a:r>
                    </a:p>
                  </a:txBody>
                  <a:tcPr/>
                </a:tc>
              </a:tr>
              <a:tr h="814003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2011</a:t>
                      </a:r>
                      <a:endParaRPr lang="de-DE" sz="16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Kontaktaufnahme zur </a:t>
                      </a:r>
                      <a:r>
                        <a:rPr lang="de-DE" sz="1600" baseline="0" dirty="0" smtClean="0">
                          <a:latin typeface="Roboto Slab" pitchFamily="2" charset="0"/>
                          <a:ea typeface="Roboto Slab" pitchFamily="2" charset="0"/>
                        </a:rPr>
                        <a:t>Landesarbeitsgemeinschaft der Freien Wohlfahrtspflege NRW und dem </a:t>
                      </a:r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Ministerium für Gesundheit, Emanzipation, Pflege und Alter (MGEPA) NRW</a:t>
                      </a:r>
                    </a:p>
                  </a:txBody>
                  <a:tcPr/>
                </a:tc>
              </a:tr>
              <a:tr h="569802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2011 / 2012</a:t>
                      </a:r>
                      <a:endParaRPr lang="de-DE" sz="16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Kontaktaufnahme zum Pflegerat NRW und den privaten und kommunalen Spitzenverbänden in NRW</a:t>
                      </a:r>
                    </a:p>
                  </a:txBody>
                  <a:tcPr/>
                </a:tc>
              </a:tr>
              <a:tr h="569802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2013</a:t>
                      </a:r>
                      <a:endParaRPr lang="de-DE" sz="16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Konstituierende Sitzung der Steuerungsgruppe für das Internetportal NRW für Pflegeberufe; Projektantrag</a:t>
                      </a:r>
                      <a:r>
                        <a:rPr lang="de-DE" sz="1600" baseline="0" dirty="0" smtClean="0">
                          <a:latin typeface="Roboto Slab" pitchFamily="2" charset="0"/>
                          <a:ea typeface="Roboto Slab" pitchFamily="2" charset="0"/>
                        </a:rPr>
                        <a:t> 12/2013</a:t>
                      </a:r>
                      <a:endParaRPr lang="de-DE" sz="16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/>
                </a:tc>
              </a:tr>
              <a:tr h="325601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2014</a:t>
                      </a:r>
                      <a:endParaRPr lang="de-DE" sz="16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Projektstart</a:t>
                      </a:r>
                      <a:r>
                        <a:rPr lang="de-DE" sz="1600" baseline="0" dirty="0" smtClean="0">
                          <a:latin typeface="Roboto Slab" pitchFamily="2" charset="0"/>
                          <a:ea typeface="Roboto Slab" pitchFamily="2" charset="0"/>
                        </a:rPr>
                        <a:t> 05.2014</a:t>
                      </a:r>
                      <a:endParaRPr lang="de-DE" sz="16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/>
                </a:tc>
              </a:tr>
              <a:tr h="325601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2015</a:t>
                      </a:r>
                      <a:endParaRPr lang="de-DE" sz="16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Vorstellung der</a:t>
                      </a:r>
                      <a:r>
                        <a:rPr lang="de-DE" sz="1600" baseline="0" dirty="0" smtClean="0">
                          <a:latin typeface="Roboto Slab" pitchFamily="2" charset="0"/>
                          <a:ea typeface="Roboto Slab" pitchFamily="2" charset="0"/>
                        </a:rPr>
                        <a:t> Webseite auf der </a:t>
                      </a:r>
                      <a:r>
                        <a:rPr lang="de-DE" sz="1600" dirty="0" smtClean="0">
                          <a:latin typeface="Roboto Slab" pitchFamily="2" charset="0"/>
                          <a:ea typeface="Roboto Slab" pitchFamily="2" charset="0"/>
                        </a:rPr>
                        <a:t>Landespressekonferenz</a:t>
                      </a:r>
                      <a:r>
                        <a:rPr lang="de-DE" sz="1600" baseline="0" dirty="0" smtClean="0">
                          <a:latin typeface="Roboto Slab" pitchFamily="2" charset="0"/>
                          <a:ea typeface="Roboto Slab" pitchFamily="2" charset="0"/>
                        </a:rPr>
                        <a:t> </a:t>
                      </a:r>
                      <a:endParaRPr lang="de-DE" sz="16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>
                <a:latin typeface="Roboto Slab" pitchFamily="2" charset="0"/>
                <a:ea typeface="Roboto Slab" pitchFamily="2" charset="0"/>
              </a:rPr>
              <a:t>Projektidee und 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Zusammenarbeit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de-DE" sz="2800" dirty="0" smtClean="0">
                <a:latin typeface="Roboto Slab" pitchFamily="2" charset="0"/>
                <a:ea typeface="Roboto Slab" pitchFamily="2" charset="0"/>
              </a:rPr>
              <a:t>Projektziele</a:t>
            </a:r>
            <a:r>
              <a:rPr lang="de-DE" sz="2400" dirty="0" smtClean="0">
                <a:latin typeface="Roboto Slab" pitchFamily="2" charset="0"/>
                <a:ea typeface="Roboto Slab" pitchFamily="2" charset="0"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de-DE" sz="2600" dirty="0" smtClean="0">
                <a:latin typeface="Roboto Slab" pitchFamily="2" charset="0"/>
                <a:ea typeface="Roboto Slab" pitchFamily="2" charset="0"/>
              </a:rPr>
              <a:t>Steigerung der Attraktivität der Pflegeberufe</a:t>
            </a:r>
          </a:p>
          <a:p>
            <a:pPr lvl="1">
              <a:lnSpc>
                <a:spcPct val="110000"/>
              </a:lnSpc>
            </a:pPr>
            <a:r>
              <a:rPr lang="de-DE" sz="2600" dirty="0" smtClean="0">
                <a:latin typeface="Roboto Slab" pitchFamily="2" charset="0"/>
                <a:ea typeface="Roboto Slab" pitchFamily="2" charset="0"/>
              </a:rPr>
              <a:t>Schaffung einer Informationsplattform für Berufsinteressenten:</a:t>
            </a:r>
          </a:p>
          <a:p>
            <a:pPr lvl="2">
              <a:lnSpc>
                <a:spcPct val="110000"/>
              </a:lnSpc>
            </a:pPr>
            <a:r>
              <a:rPr lang="de-DE" sz="2000" dirty="0">
                <a:latin typeface="Roboto Slab" pitchFamily="2" charset="0"/>
                <a:ea typeface="Roboto Slab" pitchFamily="2" charset="0"/>
              </a:rPr>
              <a:t>V</a:t>
            </a:r>
            <a:r>
              <a:rPr lang="de-DE" sz="2000" dirty="0" smtClean="0">
                <a:latin typeface="Roboto Slab" pitchFamily="2" charset="0"/>
                <a:ea typeface="Roboto Slab" pitchFamily="2" charset="0"/>
              </a:rPr>
              <a:t>orstellung der Ausbildungsberufe in der Pflege und der Tätigkeitsschwerpunkte</a:t>
            </a:r>
          </a:p>
          <a:p>
            <a:pPr lvl="2">
              <a:lnSpc>
                <a:spcPct val="110000"/>
              </a:lnSpc>
            </a:pPr>
            <a:r>
              <a:rPr lang="de-DE" sz="2000" dirty="0" smtClean="0">
                <a:latin typeface="Roboto Slab" pitchFamily="2" charset="0"/>
                <a:ea typeface="Roboto Slab" pitchFamily="2" charset="0"/>
              </a:rPr>
              <a:t>Informationsplattform für Schulabgänger, Eltern, Lehrer, Umschüler</a:t>
            </a:r>
          </a:p>
          <a:p>
            <a:pPr lvl="2">
              <a:lnSpc>
                <a:spcPct val="110000"/>
              </a:lnSpc>
            </a:pPr>
            <a:r>
              <a:rPr lang="de-DE" sz="2000" dirty="0" smtClean="0">
                <a:latin typeface="Roboto Slab" pitchFamily="2" charset="0"/>
                <a:ea typeface="Roboto Slab" pitchFamily="2" charset="0"/>
              </a:rPr>
              <a:t>Übersicht über Ausbildungsstätten vor Ort</a:t>
            </a:r>
          </a:p>
          <a:p>
            <a:pPr lvl="2">
              <a:lnSpc>
                <a:spcPct val="110000"/>
              </a:lnSpc>
            </a:pPr>
            <a:r>
              <a:rPr lang="de-DE" sz="2000" dirty="0" smtClean="0">
                <a:latin typeface="Roboto Slab" pitchFamily="2" charset="0"/>
                <a:ea typeface="Roboto Slab" pitchFamily="2" charset="0"/>
              </a:rPr>
              <a:t>Keine </a:t>
            </a:r>
            <a:r>
              <a:rPr lang="de-DE" sz="2000" dirty="0">
                <a:latin typeface="Roboto Slab" pitchFamily="2" charset="0"/>
                <a:ea typeface="Roboto Slab" pitchFamily="2" charset="0"/>
              </a:rPr>
              <a:t>s</a:t>
            </a:r>
            <a:r>
              <a:rPr lang="de-DE" sz="2000" dirty="0" smtClean="0">
                <a:latin typeface="Roboto Slab" pitchFamily="2" charset="0"/>
                <a:ea typeface="Roboto Slab" pitchFamily="2" charset="0"/>
              </a:rPr>
              <a:t>pitzenverbands- oder berufspolitischen Interessen</a:t>
            </a:r>
          </a:p>
          <a:p>
            <a:pPr lvl="1">
              <a:lnSpc>
                <a:spcPct val="110000"/>
              </a:lnSpc>
            </a:pPr>
            <a:r>
              <a:rPr lang="de-DE" sz="2600" dirty="0" smtClean="0">
                <a:latin typeface="Roboto Slab" pitchFamily="2" charset="0"/>
                <a:ea typeface="Roboto Slab" pitchFamily="2" charset="0"/>
              </a:rPr>
              <a:t>Kooperationen und Vernetzung unter den Spitzen- und Berufsverbänden in NRW</a:t>
            </a:r>
          </a:p>
          <a:p>
            <a:pPr lvl="2"/>
            <a:endParaRPr lang="de-DE" sz="2000" dirty="0" smtClean="0"/>
          </a:p>
          <a:p>
            <a:pPr lvl="2"/>
            <a:endParaRPr lang="de-DE" sz="2000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618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2348880"/>
            <a:ext cx="3311371" cy="26810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>
                <a:latin typeface="Roboto Slab" pitchFamily="2" charset="0"/>
                <a:ea typeface="Roboto Slab" pitchFamily="2" charset="0"/>
              </a:rPr>
              <a:t>Projektidee und 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Zusammenarbeit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 smtClean="0">
                <a:latin typeface="Roboto Slab" pitchFamily="2" charset="0"/>
                <a:ea typeface="Roboto Slab" pitchFamily="2" charset="0"/>
              </a:rPr>
              <a:t>Offizieller Start der Webseite am 26.02.2015</a:t>
            </a:r>
          </a:p>
          <a:p>
            <a:pPr marL="0" indent="0">
              <a:buNone/>
            </a:pPr>
            <a:endParaRPr lang="de-DE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5003246" cy="29523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2"/>
          <a:stretch/>
        </p:blipFill>
        <p:spPr>
          <a:xfrm rot="451857">
            <a:off x="5810036" y="4064927"/>
            <a:ext cx="2421259" cy="14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>
                <a:latin typeface="Roboto Slab" pitchFamily="2" charset="0"/>
                <a:ea typeface="Roboto Slab" pitchFamily="2" charset="0"/>
              </a:rPr>
              <a:t>Projektidee und 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Zusammenarbeit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Beteiligte Partner: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Ambulante Dienste und Stationäre Einrichtungen (</a:t>
            </a:r>
            <a:r>
              <a:rPr lang="de-DE" dirty="0" err="1" smtClean="0">
                <a:latin typeface="Roboto Slab" pitchFamily="2" charset="0"/>
                <a:ea typeface="Roboto Slab" pitchFamily="2" charset="0"/>
              </a:rPr>
              <a:t>bad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) e.V.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Bundesverband privater Anbieter sozialer Dienste (</a:t>
            </a:r>
            <a:r>
              <a:rPr lang="de-DE" dirty="0" err="1" smtClean="0">
                <a:latin typeface="Roboto Slab" pitchFamily="2" charset="0"/>
                <a:ea typeface="Roboto Slab" pitchFamily="2" charset="0"/>
              </a:rPr>
              <a:t>bpa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) e.V.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Deutscher Landkreistag Nordrhein-Westfalen NRW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Krankenhausgesellschaft Nordrhein-Westfalen (KGNW) e.V.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Landesarbeitsgemeinschaft der Freien Wohlfahrtspflege e.V.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Landkreistag Nordrhein-Westfalen e.V. 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Landesverband freie ambulante Krankenpflege NRW (</a:t>
            </a:r>
            <a:r>
              <a:rPr lang="de-DE" dirty="0" err="1" smtClean="0">
                <a:latin typeface="Roboto Slab" pitchFamily="2" charset="0"/>
                <a:ea typeface="Roboto Slab" pitchFamily="2" charset="0"/>
              </a:rPr>
              <a:t>LfK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) e.V.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Ministerium für Gesundheit, Emanzipation, Pflege und Alter (MGEPA) in NRW 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Pflegeunternehmerinnen und Pflegeunternehmer im Deutschen Berufsverband </a:t>
            </a:r>
            <a:br>
              <a:rPr lang="de-DE" dirty="0" smtClean="0">
                <a:latin typeface="Roboto Slab" pitchFamily="2" charset="0"/>
                <a:ea typeface="Roboto Slab" pitchFamily="2" charset="0"/>
              </a:rPr>
            </a:br>
            <a:r>
              <a:rPr lang="de-DE" dirty="0" smtClean="0">
                <a:latin typeface="Roboto Slab" pitchFamily="2" charset="0"/>
                <a:ea typeface="Roboto Slab" pitchFamily="2" charset="0"/>
              </a:rPr>
              <a:t>für Pflegeberufe (</a:t>
            </a:r>
            <a:r>
              <a:rPr lang="de-DE" dirty="0" err="1" smtClean="0">
                <a:latin typeface="Roboto Slab" pitchFamily="2" charset="0"/>
                <a:ea typeface="Roboto Slab" pitchFamily="2" charset="0"/>
              </a:rPr>
              <a:t>DBfK</a:t>
            </a:r>
            <a:r>
              <a:rPr lang="de-DE" dirty="0" smtClean="0">
                <a:latin typeface="Roboto Slab" pitchFamily="2" charset="0"/>
                <a:ea typeface="Roboto Slab" pitchFamily="2" charset="0"/>
              </a:rPr>
              <a:t>) Nordwest e.V.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Pflegerat NRW 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Städtetag Nordrhein-Westfalen e.V. 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Städte und Gemeindebund Nordrhein-Westfalen e.V. 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Roboto Slab" pitchFamily="2" charset="0"/>
                <a:ea typeface="Roboto Slab" pitchFamily="2" charset="0"/>
              </a:rPr>
              <a:t>Verband Deutscher Alten- und Behindertenhilfe (VDAB) e.V.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2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Die Webseite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Roboto Slab" pitchFamily="2" charset="0"/>
                <a:ea typeface="Roboto Slab" pitchFamily="2" charset="0"/>
              </a:rPr>
              <a:t>Internetportal NRW für Pflegeberufe</a:t>
            </a:r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>
                <a:latin typeface="Roboto Slab" pitchFamily="2" charset="0"/>
                <a:ea typeface="Roboto Slab" pitchFamily="2" charset="0"/>
              </a:rPr>
              <a:t>Die Webseite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9"/>
          <a:stretch/>
        </p:blipFill>
        <p:spPr bwMode="auto">
          <a:xfrm>
            <a:off x="1151968" y="1645385"/>
            <a:ext cx="6709715" cy="3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Bildschirmpräsentation (4:3)</PresentationFormat>
  <Paragraphs>218</Paragraphs>
  <Slides>31</Slides>
  <Notes>31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</vt:lpstr>
      <vt:lpstr>Internetportal  NRW für Pflegeberufe</vt:lpstr>
      <vt:lpstr>Agenda</vt:lpstr>
      <vt:lpstr>Projektidee und ZUsammenarbeit</vt:lpstr>
      <vt:lpstr>Projektidee und Zusammenarbeit</vt:lpstr>
      <vt:lpstr>Projektidee und Zusammenarbeit</vt:lpstr>
      <vt:lpstr>Projektidee und Zusammenarbeit</vt:lpstr>
      <vt:lpstr>Projektidee und Zusammenarbeit</vt:lpstr>
      <vt:lpstr>Die Webseite</vt:lpstr>
      <vt:lpstr>Die Webseite</vt:lpstr>
      <vt:lpstr>Inhalte</vt:lpstr>
      <vt:lpstr>Inhalte</vt:lpstr>
      <vt:lpstr>Inhalte</vt:lpstr>
      <vt:lpstr>Inhalte</vt:lpstr>
      <vt:lpstr>Inhalte</vt:lpstr>
      <vt:lpstr>Inhalte</vt:lpstr>
      <vt:lpstr>Inhalte</vt:lpstr>
      <vt:lpstr>Inhalte</vt:lpstr>
      <vt:lpstr>Inhalte</vt:lpstr>
      <vt:lpstr>Inhalte</vt:lpstr>
      <vt:lpstr>Inhalte</vt:lpstr>
      <vt:lpstr>Inhalte</vt:lpstr>
      <vt:lpstr>Inhalte</vt:lpstr>
      <vt:lpstr>Inhalte</vt:lpstr>
      <vt:lpstr>Aussichten</vt:lpstr>
      <vt:lpstr>Aussichten</vt:lpstr>
      <vt:lpstr>Mitwirkung </vt:lpstr>
      <vt:lpstr>Mitwirkung</vt:lpstr>
      <vt:lpstr>Mitwirkung </vt:lpstr>
      <vt:lpstr>Mitwirkung</vt:lpstr>
      <vt:lpstr>Mitwirkung</vt:lpstr>
      <vt:lpstr>Vielen Dank!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Book</dc:creator>
  <cp:lastModifiedBy>Czernik, Martina</cp:lastModifiedBy>
  <cp:revision>62</cp:revision>
  <cp:lastPrinted>2015-05-07T09:07:25Z</cp:lastPrinted>
  <dcterms:created xsi:type="dcterms:W3CDTF">2015-05-04T07:42:37Z</dcterms:created>
  <dcterms:modified xsi:type="dcterms:W3CDTF">2015-06-17T10:07:29Z</dcterms:modified>
</cp:coreProperties>
</file>